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3"/>
  </p:sldMasterIdLst>
  <p:notesMasterIdLst>
    <p:notesMasterId r:id="rId26"/>
  </p:notesMasterIdLst>
  <p:sldIdLst>
    <p:sldId id="280" r:id="rId4"/>
    <p:sldId id="306" r:id="rId5"/>
    <p:sldId id="313" r:id="rId6"/>
    <p:sldId id="281" r:id="rId7"/>
    <p:sldId id="282" r:id="rId8"/>
    <p:sldId id="303" r:id="rId9"/>
    <p:sldId id="304" r:id="rId10"/>
    <p:sldId id="305" r:id="rId11"/>
    <p:sldId id="307" r:id="rId12"/>
    <p:sldId id="314" r:id="rId13"/>
    <p:sldId id="323" r:id="rId14"/>
    <p:sldId id="310" r:id="rId15"/>
    <p:sldId id="321" r:id="rId16"/>
    <p:sldId id="322" r:id="rId17"/>
    <p:sldId id="315" r:id="rId18"/>
    <p:sldId id="317" r:id="rId19"/>
    <p:sldId id="311" r:id="rId20"/>
    <p:sldId id="318" r:id="rId21"/>
    <p:sldId id="319" r:id="rId22"/>
    <p:sldId id="302" r:id="rId23"/>
    <p:sldId id="279" r:id="rId24"/>
    <p:sldId id="29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04" autoAdjust="0"/>
    <p:restoredTop sz="86491" autoAdjust="0"/>
  </p:normalViewPr>
  <p:slideViewPr>
    <p:cSldViewPr>
      <p:cViewPr varScale="1">
        <p:scale>
          <a:sx n="98" d="100"/>
          <a:sy n="98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1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FAECF-91E0-49CE-B8A2-E95E218D948A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E757C-199A-49FD-8400-AE07F98067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E757C-199A-49FD-8400-AE07F98067F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E757C-199A-49FD-8400-AE07F98067F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E757C-199A-49FD-8400-AE07F98067F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E757C-199A-49FD-8400-AE07F98067F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5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1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5" y="4246564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3"/>
            <a:ext cx="5718048" cy="977487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5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49"/>
            <a:ext cx="4040188" cy="639763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09749"/>
            <a:ext cx="4041775" cy="639763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49"/>
            <a:ext cx="8229600" cy="1162051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2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2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2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9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00"/>
            <a:ext cx="2133600" cy="365125"/>
          </a:xfrm>
        </p:spPr>
        <p:txBody>
          <a:bodyPr/>
          <a:lstStyle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00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00"/>
            <a:ext cx="457200" cy="365125"/>
          </a:xfrm>
        </p:spPr>
        <p:txBody>
          <a:bodyPr/>
          <a:lstStyle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5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6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D5BB8A-082E-452B-9165-C50305BF2317}" type="datetimeFigureOut">
              <a:rPr lang="en-US" smtClean="0"/>
              <a:pPr/>
              <a:t>6/7/2008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6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A13CC65-DD76-4C89-B5FC-C925BFCB63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infragistics.com/blogs/tsnyder" TargetMode="External"/><Relationship Id="rId2" Type="http://schemas.openxmlformats.org/officeDocument/2006/relationships/hyperlink" Target="mailto:tsnyder@infragistics.com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factory.com/Patterns/Patterns.aspx" TargetMode="External"/><Relationship Id="rId13" Type="http://schemas.openxmlformats.org/officeDocument/2006/relationships/hyperlink" Target="mailto:tsnyder@infragistics.com" TargetMode="External"/><Relationship Id="rId3" Type="http://schemas.openxmlformats.org/officeDocument/2006/relationships/hyperlink" Target="http://www.amazon.com/Enterprise-Application-Architecture-Addison-Wesley-Signature/dp/0321127420/ref=pd_bbs_sr_1?ie=UTF8&amp;s=books&amp;qid=1205875999&amp;sr=8-1" TargetMode="External"/><Relationship Id="rId7" Type="http://schemas.openxmlformats.org/officeDocument/2006/relationships/hyperlink" Target="http://www.martinfowler.com/eaaCatalog/" TargetMode="External"/><Relationship Id="rId12" Type="http://schemas.openxmlformats.org/officeDocument/2006/relationships/hyperlink" Target="http://www.codeproject.com/useritems/ModelViewPresenter.asp" TargetMode="External"/><Relationship Id="rId2" Type="http://schemas.openxmlformats.org/officeDocument/2006/relationships/hyperlink" Target="http://www.amazon.com/Principles-Patterns-Practices-Robert-Martin/dp/0131857258/ref=sr_1_1/002-1154470-5072808?ie=UTF8&amp;s=books&amp;qid=1177081220&amp;sr=8-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mazon.com/Domain-Driven-Design-Tackling-Complexity-Software/dp/0321125215/ref=pd_bbs_sr_1?ie=UTF8&amp;s=books&amp;qid=1205876149&amp;sr=1-1" TargetMode="External"/><Relationship Id="rId11" Type="http://schemas.openxmlformats.org/officeDocument/2006/relationships/hyperlink" Target="http://www.nunit.org/" TargetMode="External"/><Relationship Id="rId5" Type="http://schemas.openxmlformats.org/officeDocument/2006/relationships/hyperlink" Target="Refactoring:%20Improving%20the%20design%20of%20exsisting%20code" TargetMode="External"/><Relationship Id="rId10" Type="http://schemas.openxmlformats.org/officeDocument/2006/relationships/hyperlink" Target="http://msdn.microsoft.com/msdnmag/issues/06/08/DesignPatterns/default.aspx" TargetMode="External"/><Relationship Id="rId4" Type="http://schemas.openxmlformats.org/officeDocument/2006/relationships/hyperlink" Target="http://www.amazon.com/Refactoring-Patterns-Addison-Wesley-Signature-Kerievsky/dp/0321213351/ref=pd_bbs_12/002-1154470-5072808?ie=UTF8&amp;s=books&amp;qid=1177090041&amp;sr=8-12" TargetMode="External"/><Relationship Id="rId9" Type="http://schemas.openxmlformats.org/officeDocument/2006/relationships/hyperlink" Target="http://www.ooad.org/" TargetMode="External"/><Relationship Id="rId14" Type="http://schemas.openxmlformats.org/officeDocument/2006/relationships/hyperlink" Target="http://blogs.infragistics.com/blogs/tsnyd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ASP.NET MVC: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Patterns &amp; Principals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2"/>
            <a:ext cx="44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Todd Snyder</a:t>
            </a:r>
          </a:p>
          <a:p>
            <a:r>
              <a:rPr lang="en-US" sz="2000" i="1" dirty="0" smtClean="0"/>
              <a:t>Development Team Lead</a:t>
            </a:r>
          </a:p>
          <a:p>
            <a:r>
              <a:rPr lang="en-US" sz="2000" i="1" dirty="0" smtClean="0"/>
              <a:t>Infragistics Experience Design Group</a:t>
            </a:r>
            <a:endParaRPr lang="en-US" sz="2000" i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06902" y="1351673"/>
            <a:ext cx="7065498" cy="97748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MVC/MVP Frameworks</a:t>
            </a:r>
            <a:endParaRPr lang="en-US" sz="3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 MVC – Patterns &amp; Principals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400" dirty="0" smtClean="0"/>
              <a:t>Windows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Composite Application Block (CAB)</a:t>
            </a:r>
          </a:p>
          <a:p>
            <a:pPr lvl="1">
              <a:defRPr/>
            </a:pPr>
            <a:r>
              <a:rPr lang="en-US" sz="2000" dirty="0" smtClean="0"/>
              <a:t>Smart Client Software Factory  (SCSF)</a:t>
            </a:r>
          </a:p>
          <a:p>
            <a:pPr lvl="1">
              <a:defRPr/>
            </a:pPr>
            <a:r>
              <a:rPr lang="en-US" sz="2000" dirty="0" smtClean="0"/>
              <a:t>Prism  (CAB for WPF)</a:t>
            </a:r>
          </a:p>
          <a:p>
            <a:pPr>
              <a:defRPr/>
            </a:pPr>
            <a:r>
              <a:rPr lang="en-US" sz="2400" dirty="0" smtClean="0"/>
              <a:t>Web</a:t>
            </a:r>
          </a:p>
          <a:p>
            <a:pPr lvl="1">
              <a:defRPr/>
            </a:pPr>
            <a:r>
              <a:rPr lang="en-US" sz="2000" dirty="0" smtClean="0"/>
              <a:t>Web Client Software Factory (WCSF)</a:t>
            </a:r>
          </a:p>
          <a:p>
            <a:pPr lvl="1">
              <a:defRPr/>
            </a:pPr>
            <a:r>
              <a:rPr lang="en-US" sz="2000" dirty="0" smtClean="0"/>
              <a:t>ASP.Net Model View Controller Framework</a:t>
            </a:r>
          </a:p>
          <a:p>
            <a:pPr lvl="1">
              <a:defRPr/>
            </a:pPr>
            <a:r>
              <a:rPr lang="en-US" sz="2000" dirty="0" smtClean="0"/>
              <a:t>MonoRail – Open Source MVC Framework</a:t>
            </a:r>
          </a:p>
          <a:p>
            <a:pPr>
              <a:defRPr/>
            </a:pPr>
            <a:r>
              <a:rPr lang="en-US" sz="2400" dirty="0" smtClean="0"/>
              <a:t>JAVA</a:t>
            </a:r>
          </a:p>
          <a:p>
            <a:pPr lvl="1">
              <a:defRPr/>
            </a:pPr>
            <a:r>
              <a:rPr lang="en-US" sz="2000" dirty="0" smtClean="0"/>
              <a:t>Struts</a:t>
            </a:r>
          </a:p>
          <a:p>
            <a:pPr lvl="1">
              <a:defRPr/>
            </a:pPr>
            <a:r>
              <a:rPr lang="en-US" sz="2000" dirty="0" smtClean="0"/>
              <a:t>Spring (Ported to .Net)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/>
              <a:t>ASP.NET MVC </a:t>
            </a:r>
            <a:r>
              <a:rPr lang="en-US" dirty="0" smtClean="0"/>
              <a:t> vs Web Form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638800" y="1584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 Behind</a:t>
            </a:r>
          </a:p>
          <a:p>
            <a:pPr algn="ctr"/>
            <a:r>
              <a:rPr lang="en-US" sz="1600" dirty="0" smtClean="0"/>
              <a:t>(Controller)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657600" y="15240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View (ASPX)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609600" y="1447800"/>
            <a:ext cx="220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ASP.Net Web Form (Page Controller)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715000" y="26517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029200" y="1828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6172200" y="2361406"/>
            <a:ext cx="45799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Flowchart: Magnetic Disk 24"/>
          <p:cNvSpPr/>
          <p:nvPr/>
        </p:nvSpPr>
        <p:spPr>
          <a:xfrm>
            <a:off x="8001000" y="2209800"/>
            <a:ext cx="838200" cy="762000"/>
          </a:xfrm>
          <a:prstGeom prst="flowChartMagneticDisk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26" name="Straight Arrow Connector 25"/>
          <p:cNvCxnSpPr>
            <a:endCxn id="25" idx="2"/>
          </p:cNvCxnSpPr>
          <p:nvPr/>
        </p:nvCxnSpPr>
        <p:spPr>
          <a:xfrm>
            <a:off x="7010400" y="19050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657600" y="47244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Product Controller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010400" y="39624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List View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685800" y="4038600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ASP.Net MVC </a:t>
            </a:r>
          </a:p>
          <a:p>
            <a:pPr algn="ctr"/>
            <a:r>
              <a:rPr lang="en-US" dirty="0" smtClean="0"/>
              <a:t>(Front Controller)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3733800" y="5775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029200" y="4343400"/>
            <a:ext cx="1905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114800" y="5486400"/>
            <a:ext cx="45799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Flowchart: Magnetic Disk 33"/>
          <p:cNvSpPr/>
          <p:nvPr/>
        </p:nvSpPr>
        <p:spPr>
          <a:xfrm>
            <a:off x="6096000" y="5562600"/>
            <a:ext cx="838200" cy="762000"/>
          </a:xfrm>
          <a:prstGeom prst="flowChartMagneticDisk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35" name="Straight Arrow Connector 34"/>
          <p:cNvCxnSpPr>
            <a:endCxn id="34" idx="2"/>
          </p:cNvCxnSpPr>
          <p:nvPr/>
        </p:nvCxnSpPr>
        <p:spPr>
          <a:xfrm>
            <a:off x="5029200" y="5181600"/>
            <a:ext cx="10668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086600" y="4876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Detail View</a:t>
            </a:r>
            <a:endParaRPr lang="en-US" sz="16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029200" y="51054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7086600" y="2743200"/>
            <a:ext cx="9144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105400" y="6172200"/>
            <a:ext cx="990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/>
              <a:t>ASP.NET MVC </a:t>
            </a:r>
            <a:r>
              <a:rPr lang="en-US" dirty="0" smtClean="0"/>
              <a:t>– </a:t>
            </a:r>
            <a:r>
              <a:rPr lang="en-US" dirty="0" smtClean="0"/>
              <a:t>In Action (Basic)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752600" y="2590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List View (HTML)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00400" y="2895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343400" y="2590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Product</a:t>
            </a:r>
          </a:p>
          <a:p>
            <a:pPr algn="ctr"/>
            <a:r>
              <a:rPr lang="en-US" sz="1600" dirty="0" smtClean="0"/>
              <a:t>Controller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15000" y="2895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858000" y="2590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7086600" y="3581400"/>
            <a:ext cx="838200" cy="762000"/>
          </a:xfrm>
          <a:prstGeom prst="flowChartMagneticDisk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2" idx="2"/>
          </p:cNvCxnSpPr>
          <p:nvPr/>
        </p:nvCxnSpPr>
        <p:spPr>
          <a:xfrm>
            <a:off x="5715000" y="3048000"/>
            <a:ext cx="13716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4267200" y="42672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View Result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533503" y="3695303"/>
            <a:ext cx="1143000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3124200" y="44958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752600" y="4251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Detail View </a:t>
            </a:r>
            <a:r>
              <a:rPr lang="en-US" sz="1600" dirty="0" smtClean="0"/>
              <a:t>(HTML)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/>
              <a:t>ASP.NET MVC </a:t>
            </a:r>
            <a:r>
              <a:rPr lang="en-US" dirty="0" smtClean="0"/>
              <a:t>– </a:t>
            </a:r>
            <a:r>
              <a:rPr lang="en-US" dirty="0" smtClean="0"/>
              <a:t>In Action (AJAX)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447800" y="2590800"/>
            <a:ext cx="16764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Complex View(HTML)</a:t>
            </a:r>
            <a:endParaRPr lang="en-US" sz="16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00400" y="2895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343400" y="2590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Product</a:t>
            </a:r>
          </a:p>
          <a:p>
            <a:pPr algn="ctr"/>
            <a:r>
              <a:rPr lang="en-US" sz="1600" dirty="0" smtClean="0"/>
              <a:t>Controller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15000" y="2895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858000" y="2590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7086600" y="3581400"/>
            <a:ext cx="838200" cy="762000"/>
          </a:xfrm>
          <a:prstGeom prst="flowChartMagneticDisk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12" idx="2"/>
          </p:cNvCxnSpPr>
          <p:nvPr/>
        </p:nvCxnSpPr>
        <p:spPr>
          <a:xfrm>
            <a:off x="5715000" y="3048000"/>
            <a:ext cx="13716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4267200" y="42672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Content</a:t>
            </a:r>
          </a:p>
          <a:p>
            <a:pPr algn="ctr"/>
            <a:r>
              <a:rPr lang="en-US" sz="1600" dirty="0" smtClean="0"/>
              <a:t>J</a:t>
            </a:r>
            <a:r>
              <a:rPr lang="en-US" sz="1600" dirty="0" smtClean="0"/>
              <a:t>SON Result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533900" y="36957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2438400" y="3124200"/>
            <a:ext cx="1828800" cy="1371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06902" y="1351673"/>
            <a:ext cx="7065498" cy="97748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Best Practices</a:t>
            </a:r>
          </a:p>
          <a:p>
            <a:endParaRPr lang="en-US" sz="3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 MVC – Patterns &amp; Principals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Patterns, Patterns, Pattern …</a:t>
            </a:r>
            <a:endParaRPr lang="en-US" dirty="0"/>
          </a:p>
        </p:txBody>
      </p:sp>
      <p:graphicFrame>
        <p:nvGraphicFramePr>
          <p:cNvPr id="9" name="Group 225"/>
          <p:cNvGraphicFramePr>
            <a:graphicFrameLocks/>
          </p:cNvGraphicFramePr>
          <p:nvPr/>
        </p:nvGraphicFramePr>
        <p:xfrm>
          <a:off x="838201" y="1600200"/>
          <a:ext cx="7620000" cy="4267200"/>
        </p:xfrm>
        <a:graphic>
          <a:graphicData uri="http://schemas.openxmlformats.org/drawingml/2006/table">
            <a:tbl>
              <a:tblPr/>
              <a:tblGrid>
                <a:gridCol w="1752599"/>
                <a:gridCol w="5867401"/>
              </a:tblGrid>
              <a:tr h="57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Creational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Factory, Singleton, Builder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57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Structural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Adapter, Decorator, Facade, Proxy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04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Behavioral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Command, Observer, Strategy,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Template Method, Visitor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04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Domain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Transaction Script, Domain Model,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Table Module, Service Layer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04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Data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Data Gateway, Active Record,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Data Mapper, Repository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/>
              <a:t>Domain </a:t>
            </a:r>
            <a:r>
              <a:rPr lang="en-US" dirty="0" smtClean="0"/>
              <a:t>Model – </a:t>
            </a:r>
            <a:r>
              <a:rPr lang="en-US" sz="3200" dirty="0" smtClean="0"/>
              <a:t>(The Heart of the System)</a:t>
            </a:r>
            <a:endParaRPr lang="en-US" sz="3200" dirty="0"/>
          </a:p>
        </p:txBody>
      </p:sp>
      <p:pic>
        <p:nvPicPr>
          <p:cNvPr id="3" name="Picture 2" descr="DomainMode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371600"/>
            <a:ext cx="78486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Pattern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905000" y="29565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191000" y="2971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Repository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76600" y="32766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lowchart: Magnetic Disk 9"/>
          <p:cNvSpPr/>
          <p:nvPr/>
        </p:nvSpPr>
        <p:spPr>
          <a:xfrm>
            <a:off x="6934200" y="1981200"/>
            <a:ext cx="838200" cy="762000"/>
          </a:xfrm>
          <a:prstGeom prst="flowChartMagneticDisk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10" idx="2"/>
          </p:cNvCxnSpPr>
          <p:nvPr/>
        </p:nvCxnSpPr>
        <p:spPr>
          <a:xfrm flipV="1">
            <a:off x="5562600" y="2362200"/>
            <a:ext cx="13716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Flowchart: Magnetic Disk 28"/>
          <p:cNvSpPr/>
          <p:nvPr/>
        </p:nvSpPr>
        <p:spPr>
          <a:xfrm>
            <a:off x="6934200" y="2895600"/>
            <a:ext cx="838200" cy="762000"/>
          </a:xfrm>
          <a:prstGeom prst="flowChartMagneticDisk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XML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562600" y="32766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Flowchart: Magnetic Disk 36"/>
          <p:cNvSpPr/>
          <p:nvPr/>
        </p:nvSpPr>
        <p:spPr>
          <a:xfrm>
            <a:off x="6934200" y="3810000"/>
            <a:ext cx="838200" cy="762000"/>
          </a:xfrm>
          <a:prstGeom prst="flowChartMagneticDisk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US" dirty="0"/>
          </a:p>
        </p:txBody>
      </p:sp>
      <p:cxnSp>
        <p:nvCxnSpPr>
          <p:cNvPr id="38" name="Straight Arrow Connector 37"/>
          <p:cNvCxnSpPr>
            <a:endCxn id="37" idx="2"/>
          </p:cNvCxnSpPr>
          <p:nvPr/>
        </p:nvCxnSpPr>
        <p:spPr>
          <a:xfrm>
            <a:off x="5562600" y="3429000"/>
            <a:ext cx="13716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191000" y="45567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Mapper(s)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4418409" y="4038997"/>
            <a:ext cx="915988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3810000" y="2667000"/>
            <a:ext cx="1752600" cy="17526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Layer Pattern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90600" y="28956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Product Controller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2200" y="32004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7543800" y="39471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Repository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4114800" y="3048000"/>
            <a:ext cx="1143000" cy="10668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191000" y="2667000"/>
            <a:ext cx="901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Service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67200" y="40386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Layer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181600" y="42672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410200" y="3886200"/>
            <a:ext cx="2057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400" dirty="0" smtClean="0"/>
              <a:t>Persist Ignorance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38400" y="2819400"/>
            <a:ext cx="152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400" dirty="0" smtClean="0"/>
              <a:t>Business API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 MVC – Patterns &amp; Principals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 and Patterns</a:t>
            </a:r>
          </a:p>
          <a:p>
            <a:r>
              <a:rPr lang="en-US" dirty="0" smtClean="0"/>
              <a:t>MVC/MVP Frameworks</a:t>
            </a:r>
          </a:p>
          <a:p>
            <a:r>
              <a:rPr lang="en-US" dirty="0" smtClean="0"/>
              <a:t>Best  Practices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TDD &amp; Refactoring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5181600" cy="4572000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US" sz="2000" dirty="0" smtClean="0"/>
              <a:t>Test Driven Development</a:t>
            </a:r>
          </a:p>
          <a:p>
            <a:pPr lvl="1">
              <a:defRPr/>
            </a:pPr>
            <a:r>
              <a:rPr lang="en-US" sz="2000" dirty="0" smtClean="0"/>
              <a:t>Focuses on design and code quality</a:t>
            </a:r>
          </a:p>
          <a:p>
            <a:pPr lvl="1">
              <a:defRPr/>
            </a:pPr>
            <a:r>
              <a:rPr lang="en-US" sz="2000" dirty="0" smtClean="0"/>
              <a:t>Tests drive class design (Iterative approach)</a:t>
            </a:r>
          </a:p>
          <a:p>
            <a:pPr lvl="1">
              <a:defRPr/>
            </a:pPr>
            <a:r>
              <a:rPr lang="en-US" sz="2000" dirty="0" smtClean="0"/>
              <a:t>Not a replacement for functionality testing</a:t>
            </a:r>
          </a:p>
          <a:p>
            <a:pPr lvl="1">
              <a:defRPr/>
            </a:pPr>
            <a:r>
              <a:rPr lang="en-US" sz="2000" dirty="0" smtClean="0"/>
              <a:t>Use Mocking to test classes in isolation</a:t>
            </a:r>
          </a:p>
          <a:p>
            <a:pPr lvl="0">
              <a:defRPr/>
            </a:pPr>
            <a:r>
              <a:rPr lang="en-US" sz="2000" dirty="0" smtClean="0"/>
              <a:t>Refactoring</a:t>
            </a:r>
          </a:p>
          <a:p>
            <a:pPr lvl="1">
              <a:defRPr/>
            </a:pPr>
            <a:r>
              <a:rPr lang="en-US" sz="2000" dirty="0" smtClean="0"/>
              <a:t>Process of improving the design of existing code </a:t>
            </a:r>
          </a:p>
          <a:p>
            <a:pPr lvl="1">
              <a:defRPr/>
            </a:pPr>
            <a:r>
              <a:rPr lang="en-US" sz="2000" dirty="0" smtClean="0"/>
              <a:t>Focus on making small changes</a:t>
            </a:r>
          </a:p>
          <a:p>
            <a:pPr lvl="1">
              <a:defRPr/>
            </a:pPr>
            <a:r>
              <a:rPr lang="en-US" sz="2000" dirty="0" smtClean="0"/>
              <a:t>Tests help drive the process</a:t>
            </a:r>
          </a:p>
          <a:p>
            <a:pPr lvl="1">
              <a:defRPr/>
            </a:pPr>
            <a:r>
              <a:rPr lang="en-US" sz="2000" dirty="0" smtClean="0"/>
              <a:t>Code </a:t>
            </a:r>
            <a:r>
              <a:rPr lang="en-US" sz="2000" dirty="0" smtClean="0"/>
              <a:t>Smells</a:t>
            </a:r>
            <a:endParaRPr lang="en-US" sz="2000" dirty="0" smtClean="0"/>
          </a:p>
        </p:txBody>
      </p:sp>
      <p:pic>
        <p:nvPicPr>
          <p:cNvPr id="7" name="Picture 6" descr="red_2Dgreen_2Drefac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248400" y="1828800"/>
            <a:ext cx="2604530" cy="4267200"/>
          </a:xfrm>
          <a:prstGeom prst="rect">
            <a:avLst/>
          </a:prstGeom>
          <a:noFill/>
          <a:ln/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09800" y="6477000"/>
            <a:ext cx="71684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i="1" dirty="0"/>
              <a:t>Source: http://www.agileprogrammer.com/uploads/bradwils/red_2Dgreen_2Drefactor.png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2895600"/>
          </a:xfrm>
        </p:spPr>
        <p:txBody>
          <a:bodyPr/>
          <a:lstStyle/>
          <a:p>
            <a:pPr algn="ctr"/>
            <a:r>
              <a:rPr lang="en-US" sz="6600" dirty="0" smtClean="0"/>
              <a:t>Q &amp; A</a:t>
            </a:r>
            <a:br>
              <a:rPr lang="en-US" sz="6600" dirty="0" smtClean="0"/>
            </a:br>
            <a:r>
              <a:rPr lang="en-US" b="0" cap="none" dirty="0" smtClean="0"/>
              <a:t>(thanks!)</a:t>
            </a:r>
            <a:endParaRPr lang="en-US" sz="66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226784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accent4"/>
                </a:solidFill>
              </a:rPr>
              <a:t>Todd Snyder</a:t>
            </a:r>
          </a:p>
          <a:p>
            <a:r>
              <a:rPr lang="en-US" sz="2400" b="1" dirty="0" smtClean="0"/>
              <a:t>Email:</a:t>
            </a:r>
            <a:r>
              <a:rPr lang="en-US" sz="2400" dirty="0" smtClean="0"/>
              <a:t>  </a:t>
            </a:r>
            <a:r>
              <a:rPr lang="en-US" sz="2400" dirty="0" smtClean="0">
                <a:hlinkClick r:id="rId2"/>
              </a:rPr>
              <a:t>tsnyder@infragistics.com</a:t>
            </a:r>
            <a:r>
              <a:rPr lang="en-US" sz="2400" dirty="0" smtClean="0"/>
              <a:t>  </a:t>
            </a:r>
          </a:p>
          <a:p>
            <a:r>
              <a:rPr lang="en-US" sz="2400" b="1" dirty="0" smtClean="0"/>
              <a:t>Blog: 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3"/>
              </a:rPr>
              <a:t>http://blogs.infragistics.com/blogs/tsnyder</a:t>
            </a:r>
            <a:r>
              <a:rPr lang="en-US" sz="2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182880" indent="0">
              <a:spcBef>
                <a:spcPts val="600"/>
              </a:spcBef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 Books</a:t>
            </a:r>
          </a:p>
          <a:p>
            <a:pPr lvl="1">
              <a:defRPr/>
            </a:pPr>
            <a:r>
              <a:rPr lang="en-US" dirty="0" smtClean="0">
                <a:hlinkClick r:id="rId2"/>
              </a:rPr>
              <a:t>Agile Principles, Patterns, and Practices in C#</a:t>
            </a:r>
            <a:endParaRPr lang="en-US" dirty="0" smtClean="0"/>
          </a:p>
          <a:p>
            <a:pPr lvl="1">
              <a:defRPr/>
            </a:pPr>
            <a:r>
              <a:rPr lang="en-US" dirty="0" smtClean="0">
                <a:hlinkClick r:id="rId3"/>
              </a:rPr>
              <a:t>Patterns of Enterprise Application Architecture</a:t>
            </a:r>
            <a:endParaRPr lang="en-US" dirty="0" smtClean="0"/>
          </a:p>
          <a:p>
            <a:pPr lvl="1">
              <a:defRPr/>
            </a:pPr>
            <a:r>
              <a:rPr lang="en-US" dirty="0" smtClean="0">
                <a:hlinkClick r:id="rId4"/>
              </a:rPr>
              <a:t>Refactoring to Patterns</a:t>
            </a:r>
            <a:endParaRPr lang="en-US" dirty="0" smtClean="0">
              <a:hlinkClick r:id="rId5"/>
            </a:endParaRPr>
          </a:p>
          <a:p>
            <a:pPr lvl="1">
              <a:defRPr/>
            </a:pPr>
            <a:r>
              <a:rPr lang="en-US" dirty="0" smtClean="0">
                <a:hlinkClick r:id="rId5"/>
              </a:rPr>
              <a:t>Refactoring: Improving the design of existing code</a:t>
            </a:r>
            <a:endParaRPr lang="en-US" dirty="0" smtClean="0"/>
          </a:p>
          <a:p>
            <a:pPr lvl="1">
              <a:defRPr/>
            </a:pPr>
            <a:r>
              <a:rPr lang="en-US" dirty="0" smtClean="0">
                <a:hlinkClick r:id="rId6"/>
              </a:rPr>
              <a:t>Domain-Driven Design: Tackling Complexity in the Heart of Software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Web Sites</a:t>
            </a:r>
            <a:endParaRPr lang="en-US" sz="2600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hlinkClick r:id="rId7"/>
              </a:rPr>
              <a:t>Enterprise Patterns defined by Martin Fowler</a:t>
            </a:r>
            <a:endParaRPr lang="en-US" dirty="0" smtClean="0">
              <a:hlinkClick r:id="rId8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hlinkClick r:id="rId8"/>
              </a:rPr>
              <a:t>GOF Patterns in C#</a:t>
            </a:r>
            <a:endParaRPr lang="en-US" dirty="0" smtClean="0">
              <a:hlinkClick r:id="rId9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hlinkClick r:id="rId9"/>
              </a:rPr>
              <a:t>Object Oriented Analysis and Design</a:t>
            </a:r>
            <a:endParaRPr lang="en-US" dirty="0" smtClean="0">
              <a:hlinkClick r:id="rId1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hlinkClick r:id="rId10"/>
              </a:rPr>
              <a:t>MVP Pattern in C#</a:t>
            </a:r>
            <a:endParaRPr lang="en-US" dirty="0" smtClean="0">
              <a:hlinkClick r:id="rId11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hlinkClick r:id="rId12"/>
              </a:rPr>
              <a:t>Value of using the MVP Pattern</a:t>
            </a:r>
            <a:endParaRPr lang="en-US" dirty="0" smtClean="0"/>
          </a:p>
          <a:p>
            <a:pPr marL="182880" indent="0">
              <a:spcBef>
                <a:spcPts val="600"/>
              </a:spcBef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38912" lvl="2" indent="0">
              <a:spcBef>
                <a:spcPts val="600"/>
              </a:spcBef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82880" lvl="1" indent="0">
              <a:spcBef>
                <a:spcPts val="600"/>
              </a:spcBef>
            </a:pP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5105400" y="76200"/>
            <a:ext cx="3962400" cy="1143000"/>
          </a:xfrm>
        </p:spPr>
        <p:style>
          <a:lnRef idx="1">
            <a:schemeClr val="accent2"/>
          </a:lnRef>
          <a:fillRef idx="1003">
            <a:schemeClr val="dk1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Todd Snyder</a:t>
            </a:r>
          </a:p>
          <a:p>
            <a:pPr algn="r">
              <a:buNone/>
            </a:pPr>
            <a:r>
              <a:rPr lang="en-US" sz="13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3"/>
              </a:rPr>
              <a:t>tsnyder@infragistics.com</a:t>
            </a:r>
            <a:endParaRPr lang="en-US" sz="13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>
              <a:buNone/>
            </a:pPr>
            <a:r>
              <a:rPr lang="en-US" sz="13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14"/>
              </a:rPr>
              <a:t>http://blogs.infragistics.com/blogs/tsnyder</a:t>
            </a:r>
            <a:r>
              <a:rPr lang="en-US" sz="13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r">
              <a:buNone/>
            </a:pPr>
            <a:endParaRPr lang="en-US" sz="20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en-US" sz="20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en-US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228600"/>
            <a:ext cx="2514600" cy="1022350"/>
          </a:xfrm>
        </p:spPr>
        <p:txBody>
          <a:bodyPr/>
          <a:lstStyle/>
          <a:p>
            <a:r>
              <a:rPr lang="en-US" sz="4400" b="1" u="sng" dirty="0" smtClean="0">
                <a:solidFill>
                  <a:srgbClr val="FFC000"/>
                </a:solidFill>
              </a:rPr>
              <a:t>Resources</a:t>
            </a:r>
            <a:endParaRPr lang="en-US" sz="4400" b="1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Concepts and Patterns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 </a:t>
            </a:r>
            <a:r>
              <a:rPr lang="en-US" dirty="0" smtClean="0"/>
              <a:t>MVC – Patterns &amp; Principals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pattern?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4983960"/>
            <a:ext cx="7772400" cy="126444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1800" dirty="0" smtClean="0"/>
              <a:t>	A reusable solution to a commonly occurring problem within a specific context. They are blue prints for solving a problem and not a finished solution. Depending on the platform and environment you are working with the implementation of a pattern may be different.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733800" y="1752600"/>
            <a:ext cx="19050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BaseSalesTax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676400" y="3581400"/>
            <a:ext cx="19050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NJSalesTax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733800" y="3581400"/>
            <a:ext cx="19050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NYSalesTax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867400" y="3581400"/>
            <a:ext cx="19050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PASalesTax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4306094" y="30853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3" idx="0"/>
          </p:cNvCxnSpPr>
          <p:nvPr/>
        </p:nvCxnSpPr>
        <p:spPr>
          <a:xfrm rot="5400000" flipH="1" flipV="1">
            <a:off x="3409950" y="2266950"/>
            <a:ext cx="533400" cy="2095500"/>
          </a:xfrm>
          <a:prstGeom prst="bentConnector2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endCxn id="15" idx="0"/>
          </p:cNvCxnSpPr>
          <p:nvPr/>
        </p:nvCxnSpPr>
        <p:spPr>
          <a:xfrm>
            <a:off x="4724400" y="3048000"/>
            <a:ext cx="2095500" cy="533400"/>
          </a:xfrm>
          <a:prstGeom prst="bentConnector2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Principals - Drive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Separation of Concerns</a:t>
            </a:r>
          </a:p>
          <a:p>
            <a:pPr>
              <a:defRPr/>
            </a:pPr>
            <a:r>
              <a:rPr lang="en-US" dirty="0" smtClean="0"/>
              <a:t>Loosely Coupled/High Cohesion</a:t>
            </a:r>
          </a:p>
          <a:p>
            <a:pPr>
              <a:defRPr/>
            </a:pPr>
            <a:r>
              <a:rPr lang="en-US" dirty="0" smtClean="0"/>
              <a:t>Flexibility/Adaptable  </a:t>
            </a:r>
          </a:p>
          <a:p>
            <a:pPr>
              <a:defRPr/>
            </a:pPr>
            <a:r>
              <a:rPr lang="en-US" dirty="0" smtClean="0"/>
              <a:t>Code Reuse</a:t>
            </a:r>
          </a:p>
          <a:p>
            <a:pPr>
              <a:defRPr/>
            </a:pPr>
            <a:r>
              <a:rPr lang="en-US" dirty="0" smtClean="0"/>
              <a:t>Testability</a:t>
            </a:r>
          </a:p>
        </p:txBody>
      </p:sp>
      <p:pic>
        <p:nvPicPr>
          <p:cNvPr id="4" name="Picture 3" descr="Data Access Choic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741212"/>
            <a:ext cx="3276600" cy="25575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14800" y="64008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many data access technologies do we need?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/>
              <a:t>MVC Pattern – </a:t>
            </a:r>
            <a:r>
              <a:rPr lang="en-US" dirty="0" smtClean="0"/>
              <a:t>Separating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5638800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600" dirty="0" smtClean="0"/>
              <a:t>Behaviors (Business Rules) and Data</a:t>
            </a:r>
          </a:p>
          <a:p>
            <a:pPr>
              <a:defRPr/>
            </a:pPr>
            <a:r>
              <a:rPr lang="en-US" sz="1600" dirty="0" smtClean="0"/>
              <a:t>Real world domain classes (Customers, Orders, Products)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133600" y="2438400"/>
            <a:ext cx="19050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057400" y="4724400"/>
            <a:ext cx="19050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181600" y="3733800"/>
            <a:ext cx="19050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 rot="12198334">
            <a:off x="4308373" y="3122067"/>
            <a:ext cx="838200" cy="381000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2" name="Right Arrow 21"/>
          <p:cNvSpPr/>
          <p:nvPr/>
        </p:nvSpPr>
        <p:spPr>
          <a:xfrm rot="9578027">
            <a:off x="4267200" y="4876800"/>
            <a:ext cx="838199" cy="381001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5" name="Right Arrow 24"/>
          <p:cNvSpPr/>
          <p:nvPr/>
        </p:nvSpPr>
        <p:spPr>
          <a:xfrm rot="16199999">
            <a:off x="2590800" y="3886199"/>
            <a:ext cx="914400" cy="457200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762000" y="5791199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219200" y="5791200"/>
            <a:ext cx="5715000" cy="7620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en-US" sz="1600" dirty="0" smtClean="0"/>
              <a:t>Renders the contents of a model 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en-US" sz="1600" dirty="0" smtClean="0"/>
              <a:t>Maintains consistency between itself &amp; the model (Stateful) 	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5410200" y="2514600"/>
            <a:ext cx="3581400" cy="12192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en-US" sz="1600" dirty="0" smtClean="0"/>
              <a:t>Handles Input </a:t>
            </a:r>
            <a:r>
              <a:rPr lang="en-US" sz="1600" dirty="0" smtClean="0"/>
              <a:t>Requests</a:t>
            </a:r>
            <a:endParaRPr lang="en-US" sz="1600" dirty="0" smtClean="0"/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en-US" sz="1600" dirty="0" smtClean="0"/>
              <a:t>Interacts with Model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/>
            </a:pPr>
            <a:r>
              <a:rPr lang="en-US" sz="1600" dirty="0" smtClean="0"/>
              <a:t>Determines which view to render	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/>
              <a:t>One Pattern – Many Implementations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14400" y="1828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 rot="12300000">
            <a:off x="2400230" y="2150125"/>
            <a:ext cx="530973" cy="301752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5" name="Right Arrow 24"/>
          <p:cNvSpPr/>
          <p:nvPr/>
        </p:nvSpPr>
        <p:spPr>
          <a:xfrm rot="16199999">
            <a:off x="1333500" y="2552700"/>
            <a:ext cx="533400" cy="304800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14" name="Rounded Rectangle 13"/>
          <p:cNvSpPr/>
          <p:nvPr/>
        </p:nvSpPr>
        <p:spPr>
          <a:xfrm>
            <a:off x="914400" y="30480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048000" y="24384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Presenter (Controller)</a:t>
            </a:r>
            <a:endParaRPr lang="en-US" sz="1600" dirty="0"/>
          </a:p>
        </p:txBody>
      </p:sp>
      <p:sp>
        <p:nvSpPr>
          <p:cNvPr id="17" name="Right Arrow 16"/>
          <p:cNvSpPr/>
          <p:nvPr/>
        </p:nvSpPr>
        <p:spPr>
          <a:xfrm rot="9180000">
            <a:off x="2401267" y="3075884"/>
            <a:ext cx="530973" cy="301752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6" name="Rounded Rectangle 25"/>
          <p:cNvSpPr/>
          <p:nvPr/>
        </p:nvSpPr>
        <p:spPr>
          <a:xfrm>
            <a:off x="5029200" y="18288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 rot="12300000">
            <a:off x="6515030" y="2150125"/>
            <a:ext cx="530973" cy="301752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31" name="Rounded Rectangle 30"/>
          <p:cNvSpPr/>
          <p:nvPr/>
        </p:nvSpPr>
        <p:spPr>
          <a:xfrm>
            <a:off x="5029200" y="30480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7162800" y="24384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Presenter (Controller)</a:t>
            </a:r>
            <a:endParaRPr lang="en-US" sz="1600" dirty="0"/>
          </a:p>
        </p:txBody>
      </p:sp>
      <p:sp>
        <p:nvSpPr>
          <p:cNvPr id="34" name="Right Arrow 33"/>
          <p:cNvSpPr/>
          <p:nvPr/>
        </p:nvSpPr>
        <p:spPr>
          <a:xfrm rot="9180000">
            <a:off x="6516067" y="3075884"/>
            <a:ext cx="530973" cy="301752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35" name="Rectangle 34"/>
          <p:cNvSpPr/>
          <p:nvPr/>
        </p:nvSpPr>
        <p:spPr>
          <a:xfrm>
            <a:off x="914400" y="1219200"/>
            <a:ext cx="365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Supervising Controller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953000" y="1295400"/>
            <a:ext cx="373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Passive View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5334000" y="45720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3048000" y="586740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5334000" y="59283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Presenter (Controller)</a:t>
            </a:r>
            <a:endParaRPr lang="en-US" dirty="0"/>
          </a:p>
        </p:txBody>
      </p:sp>
      <p:sp>
        <p:nvSpPr>
          <p:cNvPr id="41" name="Right Arrow 40"/>
          <p:cNvSpPr/>
          <p:nvPr/>
        </p:nvSpPr>
        <p:spPr>
          <a:xfrm rot="10740000">
            <a:off x="4574593" y="6018237"/>
            <a:ext cx="530973" cy="301752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42" name="Rectangle 41"/>
          <p:cNvSpPr/>
          <p:nvPr/>
        </p:nvSpPr>
        <p:spPr>
          <a:xfrm>
            <a:off x="3048000" y="3962400"/>
            <a:ext cx="373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Presenter/View Model </a:t>
            </a:r>
            <a:endParaRPr lang="en-US" dirty="0"/>
          </a:p>
        </p:txBody>
      </p:sp>
      <p:sp>
        <p:nvSpPr>
          <p:cNvPr id="62" name="Right Arrow 61"/>
          <p:cNvSpPr/>
          <p:nvPr/>
        </p:nvSpPr>
        <p:spPr>
          <a:xfrm rot="16199999">
            <a:off x="3467100" y="5372100"/>
            <a:ext cx="533400" cy="304800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65" name="Rounded Rectangle 64"/>
          <p:cNvSpPr/>
          <p:nvPr/>
        </p:nvSpPr>
        <p:spPr>
          <a:xfrm>
            <a:off x="3048000" y="45567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Presenter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66" name="Right Arrow 65"/>
          <p:cNvSpPr/>
          <p:nvPr/>
        </p:nvSpPr>
        <p:spPr>
          <a:xfrm>
            <a:off x="4650793" y="4713770"/>
            <a:ext cx="530973" cy="301752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67" name="Right Arrow 66"/>
          <p:cNvSpPr/>
          <p:nvPr/>
        </p:nvSpPr>
        <p:spPr>
          <a:xfrm rot="16199999">
            <a:off x="5753100" y="5372100"/>
            <a:ext cx="533400" cy="304800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68" name="Right Arrow 67"/>
          <p:cNvSpPr/>
          <p:nvPr/>
        </p:nvSpPr>
        <p:spPr>
          <a:xfrm rot="12720000">
            <a:off x="4687090" y="5355864"/>
            <a:ext cx="530973" cy="301752"/>
          </a:xfrm>
          <a:prstGeom prst="rightArrow">
            <a:avLst>
              <a:gd name="adj1" fmla="val 6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(Controller) vs MVP (Presenter)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400" dirty="0" smtClean="0"/>
              <a:t>MVC Pattern</a:t>
            </a:r>
          </a:p>
          <a:p>
            <a:pPr lvl="1"/>
            <a:r>
              <a:rPr lang="en-US" sz="2400" dirty="0" smtClean="0"/>
              <a:t>Controller Drives Flow (Front Controller)</a:t>
            </a:r>
          </a:p>
          <a:p>
            <a:pPr lvl="1"/>
            <a:r>
              <a:rPr lang="en-US" sz="2400" dirty="0" smtClean="0"/>
              <a:t>Based on UI Action (Behaviors) </a:t>
            </a:r>
          </a:p>
          <a:p>
            <a:pPr lvl="1"/>
            <a:r>
              <a:rPr lang="en-US" sz="2400" dirty="0" smtClean="0"/>
              <a:t>Can Determine which view to display</a:t>
            </a:r>
          </a:p>
          <a:p>
            <a:pPr lvl="1"/>
            <a:r>
              <a:rPr lang="en-US" sz="2400" dirty="0" smtClean="0"/>
              <a:t>View usually has direct access to the model </a:t>
            </a:r>
          </a:p>
          <a:p>
            <a:pPr>
              <a:defRPr/>
            </a:pPr>
            <a:r>
              <a:rPr lang="en-US" sz="2400" dirty="0" smtClean="0"/>
              <a:t>MVP Pattern</a:t>
            </a:r>
          </a:p>
          <a:p>
            <a:pPr lvl="1"/>
            <a:r>
              <a:rPr lang="en-US" sz="2400" dirty="0" smtClean="0"/>
              <a:t>View Drives Flow &amp; Delegates </a:t>
            </a:r>
            <a:r>
              <a:rPr lang="en-US" sz="2400" dirty="0" smtClean="0"/>
              <a:t>to </a:t>
            </a:r>
            <a:r>
              <a:rPr lang="en-US" sz="2400" dirty="0" smtClean="0"/>
              <a:t>the presenter</a:t>
            </a:r>
          </a:p>
          <a:p>
            <a:pPr lvl="1"/>
            <a:r>
              <a:rPr lang="en-US" sz="2400" dirty="0" smtClean="0"/>
              <a:t>View &amp; Model more loosely </a:t>
            </a:r>
            <a:r>
              <a:rPr lang="en-US" sz="2400" dirty="0" smtClean="0"/>
              <a:t>coupled </a:t>
            </a:r>
            <a:endParaRPr lang="en-US" sz="2400" dirty="0" smtClean="0"/>
          </a:p>
          <a:p>
            <a:pPr lvl="1"/>
            <a:r>
              <a:rPr lang="en-US" sz="2400" dirty="0" smtClean="0"/>
              <a:t>Traditionally Easier to unit </a:t>
            </a:r>
            <a:r>
              <a:rPr lang="en-US" sz="2400" dirty="0" smtClean="0"/>
              <a:t>test </a:t>
            </a:r>
            <a:r>
              <a:rPr lang="en-US" sz="2400" dirty="0" smtClean="0"/>
              <a:t> (Using Interface)</a:t>
            </a:r>
            <a:endParaRPr lang="en-US" sz="2400" dirty="0" smtClean="0"/>
          </a:p>
          <a:p>
            <a:pPr lvl="1"/>
            <a:r>
              <a:rPr lang="en-US" sz="2400" dirty="0" smtClean="0"/>
              <a:t>View to presenter usually map one to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/>
              <a:t>Dependency Injection (IOC)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4191000" y="1584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Product</a:t>
            </a:r>
          </a:p>
          <a:p>
            <a:pPr algn="ctr"/>
            <a:r>
              <a:rPr lang="en-US" sz="1600" dirty="0" smtClean="0"/>
              <a:t>Controller</a:t>
            </a:r>
            <a:endParaRPr lang="en-US" sz="1600" dirty="0"/>
          </a:p>
        </p:txBody>
      </p:sp>
      <p:sp>
        <p:nvSpPr>
          <p:cNvPr id="30" name="Rounded Rectangle 29"/>
          <p:cNvSpPr/>
          <p:nvPr/>
        </p:nvSpPr>
        <p:spPr>
          <a:xfrm>
            <a:off x="6477000" y="1584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Check Out</a:t>
            </a:r>
          </a:p>
          <a:p>
            <a:pPr algn="ctr"/>
            <a:r>
              <a:rPr lang="en-US" sz="1600" dirty="0" smtClean="0"/>
              <a:t>Service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1524000" y="1600200"/>
            <a:ext cx="2330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Concrete Dependency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562600" y="1842452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4114800" y="2727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Product</a:t>
            </a:r>
          </a:p>
          <a:p>
            <a:pPr algn="ctr"/>
            <a:r>
              <a:rPr lang="en-US" sz="1600" dirty="0" smtClean="0"/>
              <a:t>Controller</a:t>
            </a:r>
            <a:endParaRPr lang="en-US" sz="1600" dirty="0"/>
          </a:p>
        </p:txBody>
      </p:sp>
      <p:sp>
        <p:nvSpPr>
          <p:cNvPr id="47" name="Rounded Rectangle 46"/>
          <p:cNvSpPr/>
          <p:nvPr/>
        </p:nvSpPr>
        <p:spPr>
          <a:xfrm>
            <a:off x="6553200" y="2727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IService</a:t>
            </a:r>
            <a:endParaRPr lang="en-US" sz="16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105400" y="3276600"/>
            <a:ext cx="1371600" cy="89916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447800" y="2727960"/>
            <a:ext cx="256032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Interface (Abstraction) Dependency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6477000" y="38709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Check Out</a:t>
            </a:r>
          </a:p>
          <a:p>
            <a:pPr algn="ctr"/>
            <a:r>
              <a:rPr lang="en-US" sz="1600" dirty="0" smtClean="0"/>
              <a:t>Service</a:t>
            </a:r>
            <a:endParaRPr lang="en-US" sz="1600" dirty="0"/>
          </a:p>
        </p:txBody>
      </p:sp>
      <p:sp>
        <p:nvSpPr>
          <p:cNvPr id="58" name="Down Arrow 57"/>
          <p:cNvSpPr/>
          <p:nvPr/>
        </p:nvSpPr>
        <p:spPr>
          <a:xfrm rot="10800000">
            <a:off x="7162800" y="333756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5486400" y="303276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4114800" y="48615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Product</a:t>
            </a:r>
          </a:p>
          <a:p>
            <a:pPr algn="ctr"/>
            <a:r>
              <a:rPr lang="en-US" sz="1600" dirty="0" smtClean="0"/>
              <a:t>Controller</a:t>
            </a:r>
            <a:endParaRPr lang="en-US" sz="1600" dirty="0"/>
          </a:p>
        </p:txBody>
      </p:sp>
      <p:sp>
        <p:nvSpPr>
          <p:cNvPr id="78" name="Rounded Rectangle 77"/>
          <p:cNvSpPr/>
          <p:nvPr/>
        </p:nvSpPr>
        <p:spPr>
          <a:xfrm>
            <a:off x="6553200" y="48615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IService</a:t>
            </a:r>
            <a:endParaRPr lang="en-US" sz="1600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5562600" y="6309360"/>
            <a:ext cx="9144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1447800" y="4800600"/>
            <a:ext cx="256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Injected Dependency</a:t>
            </a:r>
            <a:endParaRPr lang="en-US" dirty="0"/>
          </a:p>
        </p:txBody>
      </p:sp>
      <p:sp>
        <p:nvSpPr>
          <p:cNvPr id="81" name="Rounded Rectangle 80"/>
          <p:cNvSpPr/>
          <p:nvPr/>
        </p:nvSpPr>
        <p:spPr>
          <a:xfrm>
            <a:off x="6477000" y="60045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Check Out</a:t>
            </a:r>
          </a:p>
          <a:p>
            <a:pPr algn="ctr"/>
            <a:r>
              <a:rPr lang="en-US" sz="1600" dirty="0" smtClean="0"/>
              <a:t>Service</a:t>
            </a:r>
            <a:endParaRPr lang="en-US" sz="1600" dirty="0"/>
          </a:p>
        </p:txBody>
      </p:sp>
      <p:sp>
        <p:nvSpPr>
          <p:cNvPr id="82" name="Down Arrow 81"/>
          <p:cNvSpPr/>
          <p:nvPr/>
        </p:nvSpPr>
        <p:spPr>
          <a:xfrm rot="10800000">
            <a:off x="7162800" y="5486399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5486400" y="516636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4191000" y="6004560"/>
            <a:ext cx="1371600" cy="54864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Assembler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 rot="5400000">
            <a:off x="4572000" y="5715000"/>
            <a:ext cx="457200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/>
      <a:lstStyle/>
      <a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ContentTypeId xmlns="http://schemas.microsoft.com/sharepoint/v3">0x00F9A4708648EFA04C9145082CAF66E0D0</ContentTypeId>
    <_SourceUrl xmlns="http://schemas.microsoft.com/sharepoint/v3" xsi:nil="true"/>
    <AutoVersionDisabled xmlns="http://schemas.microsoft.com/sharepoint/v3">false</AutoVersionDisabled>
    <ItemType xmlns="http://schemas.microsoft.com/sharepoint/v3">1</ItemType>
    <Order xmlns="http://schemas.microsoft.com/sharepoint/v3" xsi:nil="true"/>
    <_SharedFileIndex xmlns="http://schemas.microsoft.com/sharepoint/v3" xsi:nil="true"/>
    <MetaInfo xmlns="http://schemas.microsoft.com/sharepoint/v3" xsi:nil="true"/>
    <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_Docs_" ma:contentTypeID="0x00F9A4708648EFA04C9145082CAF66E0D0" ma:contentTypeVersion="" ma:contentTypeDescription="" ma:contentTypeScope="" ma:versionID="24b87604c6450de9df89b58672072a73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e5d9eca856144ce6ca1da655f95619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D" minOccurs="0"/>
                <xsd:element ref="ns1:ContentType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_ModerationComment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1:AutoVersionDisabled" minOccurs="0"/>
                <xsd:element ref="ns1:ItemType" minOccurs="0"/>
                <xsd:element ref="ns1: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ID" ma:index="0" nillable="true" ma:displayName="ID" ma:internalName="ID" ma:readOnly="true">
      <xsd:simpleType>
        <xsd:restriction base="dms:Unknown"/>
      </xsd:simpleType>
    </xsd:element>
    <xsd:element name="ContentTypeId" ma:index="1" nillable="true" ma:displayName="Content Type ID" ma:hidden="true" ma:internalName="ContentTypeId" ma:readOnly="true">
      <xsd:simpleType>
        <xsd:restriction base="dms:Unknown"/>
      </xsd:simpleType>
    </xsd:element>
    <xsd:element name="Author" ma:index="4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6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7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8" nillable="true" ma:displayName="Copy Source" ma:internalName="_CopySource" ma:readOnly="true">
      <xsd:simpleType>
        <xsd:restriction base="dms:Text"/>
      </xsd:simpleType>
    </xsd:element>
    <xsd:element name="_ModerationStatus" ma:index="9" nillable="true" ma:displayName="Approval Status" ma:default="0" ma:hidden="true" ma:internalName="_ModerationStatus" ma:readOnly="true">
      <xsd:simpleType>
        <xsd:restriction base="dms:Unknown"/>
      </xsd:simpleType>
    </xsd:element>
    <xsd:element name="_ModerationComments" ma:index="10" nillable="true" ma:displayName="Approver Comments" ma:hidden="true" ma:internalName="_ModerationComments" ma:readOnly="true">
      <xsd:simpleType>
        <xsd:restriction base="dms:Note"/>
      </xsd:simpleType>
    </xsd:element>
    <xsd:element name="FileRef" ma:index="11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12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13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14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15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16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18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19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20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22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23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24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25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26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27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File_x0020_Type" ma:index="31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32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33" nillable="true" ma:displayName="Source Url" ma:hidden="true" ma:internalName="_SourceUrl">
      <xsd:simpleType>
        <xsd:restriction base="dms:Text"/>
      </xsd:simpleType>
    </xsd:element>
    <xsd:element name="_SharedFileIndex" ma:index="34" nillable="true" ma:displayName="Shared File Index" ma:hidden="true" ma:internalName="_SharedFileIndex">
      <xsd:simpleType>
        <xsd:restriction base="dms:Text"/>
      </xsd:simpleType>
    </xsd:element>
    <xsd:element name="MetaInfo" ma:index="44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45" nillable="true" ma:displayName="Level" ma:hidden="true" ma:internalName="_Level" ma:readOnly="true">
      <xsd:simpleType>
        <xsd:restriction base="dms:Unknown"/>
      </xsd:simpleType>
    </xsd:element>
    <xsd:element name="_IsCurrentVersion" ma:index="46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0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1" nillable="true" ma:displayName="UI Version" ma:hidden="true" ma:internalName="_UIVersion" ma:readOnly="true">
      <xsd:simpleType>
        <xsd:restriction base="dms:Unknown"/>
      </xsd:simpleType>
    </xsd:element>
    <xsd:element name="_UIVersionString" ma:index="52" nillable="true" ma:displayName="Version" ma:internalName="_UIVersionString" ma:readOnly="true">
      <xsd:simpleType>
        <xsd:restriction base="dms:Text"/>
      </xsd:simpleType>
    </xsd:element>
    <xsd:element name="InstanceID" ma:index="53" nillable="true" ma:displayName="Instance ID" ma:hidden="true" ma:internalName="InstanceID" ma:readOnly="true">
      <xsd:simpleType>
        <xsd:restriction base="dms:Unknown"/>
      </xsd:simpleType>
    </xsd:element>
    <xsd:element name="Order" ma:index="54" nillable="true" ma:displayName="Order" ma:hidden="true" ma:internalName="Order">
      <xsd:simpleType>
        <xsd:restriction base="dms:Number"/>
      </xsd:simpleType>
    </xsd:element>
    <xsd:element name="GUID" ma:index="55" nillable="true" ma:displayName="GUID" ma:hidden="true" ma:internalName="GUID" ma:readOnly="true">
      <xsd:simpleType>
        <xsd:restriction base="dms:Unknown"/>
      </xsd:simpleType>
    </xsd:element>
    <xsd:element name="WorkflowVersion" ma:index="56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57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58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59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  <xsd:element name="AutoVersionDisabled" ma:index="60" nillable="true" ma:displayName="AutoVersionDisabled" ma:default="FALSE" ma:hidden="true" ma:internalName="AutoVersionDisabled">
      <xsd:simpleType>
        <xsd:restriction base="dms:Boolean"/>
      </xsd:simpleType>
    </xsd:element>
    <xsd:element name="ItemType" ma:index="61" nillable="true" ma:displayName="ItemType" ma:default="1" ma:hidden="true" ma:internalName="ItemType">
      <xsd:simpleType>
        <xsd:restriction base="dms:Unknown"/>
      </xsd:simpleType>
    </xsd:element>
    <xsd:element name="Description" ma:index="62" nillable="true" ma:displayName="Description" ma:hidden="true" ma:internalName="Description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5D80E45-B9F5-43E9-8CCE-FEAA04000628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2CFA26A-B13E-4AEF-83B7-E00D2DCD1E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760</TotalTime>
  <Words>636</Words>
  <Application>Microsoft Office PowerPoint</Application>
  <PresentationFormat>On-screen Show (4:3)</PresentationFormat>
  <Paragraphs>193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Metro</vt:lpstr>
      <vt:lpstr>ASP.NET MVC:      Patterns &amp; Principals</vt:lpstr>
      <vt:lpstr>ASP.NET MVC – Patterns &amp; Principals </vt:lpstr>
      <vt:lpstr>ASP.NET MVC – Patterns &amp; Principals </vt:lpstr>
      <vt:lpstr>What is a pattern?</vt:lpstr>
      <vt:lpstr>Design Principals - Drive Design</vt:lpstr>
      <vt:lpstr>MVC Pattern – Separating Concerns</vt:lpstr>
      <vt:lpstr>One Pattern – Many Implementations</vt:lpstr>
      <vt:lpstr>MVC (Controller) vs MVP (Presenter)</vt:lpstr>
      <vt:lpstr>Dependency Injection (IOC)</vt:lpstr>
      <vt:lpstr>ASP.NET MVC – Patterns &amp; Principals</vt:lpstr>
      <vt:lpstr>Frameworks</vt:lpstr>
      <vt:lpstr>ASP.NET MVC  vs Web Form</vt:lpstr>
      <vt:lpstr>ASP.NET MVC – In Action (Basic)</vt:lpstr>
      <vt:lpstr>ASP.NET MVC – In Action (AJAX)</vt:lpstr>
      <vt:lpstr>ASP.NET MVC – Patterns &amp; Principals</vt:lpstr>
      <vt:lpstr>Patterns, Patterns, Pattern …</vt:lpstr>
      <vt:lpstr>Domain Model – (The Heart of the System)</vt:lpstr>
      <vt:lpstr>Repository Pattern</vt:lpstr>
      <vt:lpstr>Service Layer Pattern</vt:lpstr>
      <vt:lpstr>TDD &amp; Refactoring</vt:lpstr>
      <vt:lpstr>Q &amp; A (thanks!)</vt:lpstr>
      <vt:lpstr>Resources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 MVC:  Views</dc:title>
  <dc:creator>Jess Chadwick</dc:creator>
  <cp:lastModifiedBy>tsnyder</cp:lastModifiedBy>
  <cp:revision>113</cp:revision>
  <dcterms:created xsi:type="dcterms:W3CDTF">2008-06-04T02:35:27Z</dcterms:created>
  <dcterms:modified xsi:type="dcterms:W3CDTF">2008-06-07T13:22:02Z</dcterms:modified>
  <cp:contentType>_Docs_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dDocumentEventProcessedFirstTime">
    <vt:lpwstr>True</vt:lpwstr>
  </property>
  <property fmtid="{D5CDD505-2E9C-101B-9397-08002B2CF9AE}" pid="3" name="AddDocumentEventProcessedFileUniqueId">
    <vt:lpwstr>d6df180f-6c0a-4286-91dd-83a5de0786d5</vt:lpwstr>
  </property>
  <property fmtid="{D5CDD505-2E9C-101B-9397-08002B2CF9AE}" pid="4" name="LastObjectUpdateEventProcessedVersion">
    <vt:lpwstr>4.0</vt:lpwstr>
  </property>
</Properties>
</file>